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3" r:id="rId2"/>
    <p:sldId id="265" r:id="rId3"/>
    <p:sldId id="266" r:id="rId4"/>
    <p:sldId id="267" r:id="rId5"/>
    <p:sldId id="268" r:id="rId6"/>
    <p:sldId id="269" r:id="rId7"/>
    <p:sldId id="271" r:id="rId8"/>
    <p:sldId id="270" r:id="rId9"/>
    <p:sldId id="272" r:id="rId10"/>
    <p:sldId id="257" r:id="rId11"/>
    <p:sldId id="260" r:id="rId12"/>
    <p:sldId id="256" r:id="rId13"/>
    <p:sldId id="258" r:id="rId14"/>
    <p:sldId id="273" r:id="rId15"/>
    <p:sldId id="274" r:id="rId16"/>
    <p:sldId id="26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440F"/>
    <a:srgbClr val="AC8356"/>
    <a:srgbClr val="FBB325"/>
    <a:srgbClr val="FFFFFF"/>
    <a:srgbClr val="394DE2"/>
    <a:srgbClr val="4051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224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4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28E7D2-C405-8D43-85AB-B05FF9623B19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62D9B-0B3C-9F4E-9E29-AB37B6AA8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update plots at end (get rid</a:t>
            </a:r>
            <a:r>
              <a:rPr lang="en-US" baseline="0" dirty="0" smtClean="0"/>
              <a:t> of erroneous CN data plot)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standardize plot labels and difference convention (i.e. final-initial, vs. initial-final)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84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600x400</a:t>
            </a:r>
          </a:p>
          <a:p>
            <a:r>
              <a:rPr lang="en-US" dirty="0" smtClean="0"/>
              <a:t>inset:</a:t>
            </a:r>
            <a:r>
              <a:rPr lang="en-US" baseline="0" dirty="0" smtClean="0"/>
              <a:t> 250x200</a:t>
            </a:r>
          </a:p>
          <a:p>
            <a:r>
              <a:rPr lang="en-US" baseline="0" dirty="0" smtClean="0"/>
              <a:t>add additional conceptual figure for archive 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 rationale (fig 1), i.e. two time points</a:t>
            </a:r>
          </a:p>
          <a:p>
            <a:r>
              <a:rPr lang="en-US" baseline="0" dirty="0" smtClean="0"/>
              <a:t>make HR curve solid and purple</a:t>
            </a:r>
          </a:p>
          <a:p>
            <a:r>
              <a:rPr lang="en-US" baseline="0" dirty="0" smtClean="0"/>
              <a:t>E50000, B700D2, 0030BF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3FA1B-70B0-BD40-9BCC-06F8E45613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4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800x500</a:t>
            </a:r>
            <a:endParaRPr lang="en-US" baseline="0" dirty="0" smtClean="0"/>
          </a:p>
          <a:p>
            <a:r>
              <a:rPr lang="en-US" baseline="0" dirty="0" smtClean="0"/>
              <a:t>updated 22-Apr-2020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3FA1B-70B0-BD40-9BCC-06F8E45613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4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800x450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3FA1B-70B0-BD40-9BCC-06F8E45613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4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narrative themes:</a:t>
            </a:r>
          </a:p>
          <a:p>
            <a:r>
              <a:rPr lang="en-US" dirty="0" smtClean="0"/>
              <a:t>drying/rewetting;</a:t>
            </a:r>
            <a:r>
              <a:rPr lang="en-US" baseline="0" dirty="0" smtClean="0"/>
              <a:t> + storage; pre-</a:t>
            </a:r>
            <a:r>
              <a:rPr lang="en-US" baseline="0" dirty="0" err="1" smtClean="0"/>
              <a:t>inc</a:t>
            </a:r>
            <a:r>
              <a:rPr lang="en-US" baseline="0" dirty="0" smtClean="0"/>
              <a:t>; C-respired; interactions...</a:t>
            </a:r>
          </a:p>
          <a:p>
            <a:r>
              <a:rPr lang="en-US" baseline="0" dirty="0" smtClean="0"/>
              <a:t>context: F/G, archive incubations</a:t>
            </a:r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3FA1B-70B0-BD40-9BCC-06F8E45613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4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2" indent="-285750">
              <a:buFont typeface="Arial"/>
              <a:buChar char="•"/>
            </a:pPr>
            <a:r>
              <a:rPr lang="en-US" sz="1400" dirty="0" smtClean="0"/>
              <a:t>Overall,</a:t>
            </a:r>
            <a:r>
              <a:rPr lang="en-US" sz="1400" baseline="0" dirty="0" smtClean="0"/>
              <a:t> pretty good?</a:t>
            </a:r>
            <a:endParaRPr lang="en-US" sz="1200" baseline="0" dirty="0"/>
          </a:p>
          <a:p>
            <a:pPr marL="742950" lvl="2" indent="-285750">
              <a:buFont typeface="Arial"/>
              <a:buChar char="•"/>
            </a:pPr>
            <a:r>
              <a:rPr lang="en-US" sz="1200" i="1" baseline="0" dirty="0" smtClean="0"/>
              <a:t>updated 6 Feb 2020</a:t>
            </a:r>
            <a:endParaRPr lang="en-US" sz="1400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2" indent="-285750">
              <a:buFont typeface="Arial"/>
              <a:buChar char="•"/>
            </a:pPr>
            <a:r>
              <a:rPr lang="en-US" sz="1400" dirty="0" smtClean="0"/>
              <a:t>Note that the point</a:t>
            </a:r>
            <a:r>
              <a:rPr lang="en-US" sz="1400" baseline="0" dirty="0" smtClean="0"/>
              <a:t> at 15 years were exposed to label...</a:t>
            </a:r>
          </a:p>
          <a:p>
            <a:pPr marL="742950" lvl="2" indent="-285750">
              <a:buFont typeface="Arial"/>
              <a:buChar char="•"/>
            </a:pPr>
            <a:r>
              <a:rPr lang="en-US" sz="1400" i="0" baseline="0" dirty="0" smtClean="0"/>
              <a:t>Error bars are ±SEM</a:t>
            </a:r>
          </a:p>
          <a:p>
            <a:pPr marL="742950" lvl="2" indent="-285750">
              <a:buFont typeface="Arial"/>
              <a:buChar char="•"/>
            </a:pPr>
            <a:r>
              <a:rPr lang="en-US" sz="1400" i="1" baseline="0" dirty="0" smtClean="0"/>
              <a:t>updated 6 Feb 2020</a:t>
            </a:r>
            <a:endParaRPr lang="en-US" sz="1400" i="1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need to add </a:t>
            </a:r>
            <a:r>
              <a:rPr lang="en-US" smtClean="0"/>
              <a:t>rewet</a:t>
            </a:r>
            <a:r>
              <a:rPr lang="en-US" baseline="0" smtClean="0"/>
              <a:t> data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3FA1B-70B0-BD40-9BCC-06F8E45613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Challenges: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incubations not common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Details of incubation not always available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Need a range of storage times; range of </a:t>
            </a: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C-CO</a:t>
            </a:r>
            <a:r>
              <a:rPr lang="en-US" baseline="-25000" dirty="0" smtClean="0">
                <a:solidFill>
                  <a:srgbClr val="371A07"/>
                </a:solidFill>
                <a:latin typeface="Cambria"/>
                <a:cs typeface="Cambria"/>
              </a:rPr>
              <a:t>2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 content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Challenges: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incubations not common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Details of incubation not always available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Need a range of storage times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Challenges: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incubations not common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Details of incubation not always available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Need a range of storage times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Challenges: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incubations not common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Details of incubation not always available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Need a range of storage times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Challenges: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incubations not common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Details of incubation not always available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Need a range of storage times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56A76-0577-9444-B210-915809377DD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438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82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0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67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6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4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4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4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3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679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DF098-BA46-3C4D-888C-4173552C68BE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69758-4927-4648-B6A3-6D593A1A9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7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5700" y="508336"/>
            <a:ext cx="61784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Verdana"/>
                <a:cs typeface="Verdana"/>
              </a:rPr>
              <a:t>Radiocarbon </a:t>
            </a:r>
            <a:r>
              <a:rPr lang="en-US" sz="2800" b="1" dirty="0">
                <a:latin typeface="Verdana"/>
                <a:cs typeface="Verdana"/>
              </a:rPr>
              <a:t>incubations of archived </a:t>
            </a:r>
            <a:r>
              <a:rPr lang="en-US" sz="2800" b="1" dirty="0" smtClean="0">
                <a:latin typeface="Verdana"/>
                <a:cs typeface="Verdana"/>
              </a:rPr>
              <a:t>soils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71700" cy="6858000"/>
          </a:xfrm>
          <a:prstGeom prst="rect">
            <a:avLst/>
          </a:prstGeom>
          <a:solidFill>
            <a:srgbClr val="3F532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pic>
        <p:nvPicPr>
          <p:cNvPr id="9" name="Picture 8" descr="IMG-249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94" y="1759045"/>
            <a:ext cx="2743200" cy="3657600"/>
          </a:xfrm>
          <a:prstGeom prst="rect">
            <a:avLst/>
          </a:prstGeom>
        </p:spPr>
      </p:pic>
      <p:pic>
        <p:nvPicPr>
          <p:cNvPr id="10" name="Picture 9" descr="ArchiveSampl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600" y="1759045"/>
            <a:ext cx="2560320" cy="1920240"/>
          </a:xfrm>
          <a:prstGeom prst="rect">
            <a:avLst/>
          </a:prstGeom>
        </p:spPr>
      </p:pic>
      <p:pic>
        <p:nvPicPr>
          <p:cNvPr id="11" name="Grafik 0" descr="Inkubationsgläser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680201" y="3829451"/>
            <a:ext cx="787399" cy="145913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425700" y="5688868"/>
            <a:ext cx="6178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 smtClean="0">
                <a:latin typeface="Verdana"/>
                <a:cs typeface="Verdana"/>
              </a:rPr>
              <a:t>Insights </a:t>
            </a:r>
            <a:r>
              <a:rPr lang="en-US" i="1" dirty="0">
                <a:latin typeface="Verdana"/>
                <a:cs typeface="Verdana"/>
              </a:rPr>
              <a:t>into drying/rewetting effects and constraining soil C models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2538" y="1488501"/>
            <a:ext cx="1913238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1200"/>
              </a:spcAft>
            </a:pPr>
            <a:r>
              <a:rPr lang="en-US" baseline="30000" dirty="0" smtClean="0">
                <a:solidFill>
                  <a:schemeClr val="bg1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chemeClr val="bg1"/>
                </a:solidFill>
                <a:latin typeface="Cambria"/>
                <a:cs typeface="Cambria"/>
              </a:rPr>
              <a:t>Constraint Group </a:t>
            </a:r>
            <a:r>
              <a:rPr lang="en-US" dirty="0" smtClean="0">
                <a:solidFill>
                  <a:schemeClr val="bg1"/>
                </a:solidFill>
                <a:latin typeface="Cambria"/>
                <a:cs typeface="Cambria"/>
              </a:rPr>
              <a:t>Meeting</a:t>
            </a:r>
          </a:p>
          <a:p>
            <a:pPr algn="ctr">
              <a:lnSpc>
                <a:spcPct val="120000"/>
              </a:lnSpc>
              <a:spcAft>
                <a:spcPts val="1200"/>
              </a:spcAft>
            </a:pPr>
            <a:endParaRPr lang="en-US" dirty="0" smtClean="0">
              <a:solidFill>
                <a:schemeClr val="bg1"/>
              </a:solidFill>
              <a:latin typeface="Cambria"/>
              <a:cs typeface="Cambria"/>
            </a:endParaRPr>
          </a:p>
          <a:p>
            <a:pPr algn="ctr">
              <a:lnSpc>
                <a:spcPct val="120000"/>
              </a:lnSpc>
              <a:spcAft>
                <a:spcPts val="1200"/>
              </a:spcAft>
            </a:pPr>
            <a:r>
              <a:rPr lang="en-US" dirty="0" smtClean="0">
                <a:solidFill>
                  <a:schemeClr val="bg1"/>
                </a:solidFill>
                <a:latin typeface="Cambria"/>
                <a:cs typeface="Cambria"/>
              </a:rPr>
              <a:t>22</a:t>
            </a:r>
            <a:r>
              <a:rPr lang="en-US" dirty="0" smtClean="0">
                <a:solidFill>
                  <a:schemeClr val="bg1"/>
                </a:solidFill>
                <a:latin typeface="Cambria"/>
                <a:cs typeface="Cambria"/>
              </a:rPr>
              <a:t> April, </a:t>
            </a:r>
            <a:r>
              <a:rPr lang="en-US" dirty="0" smtClean="0">
                <a:solidFill>
                  <a:schemeClr val="bg1"/>
                </a:solidFill>
                <a:latin typeface="Cambria"/>
                <a:cs typeface="Cambria"/>
              </a:rPr>
              <a:t>2020</a:t>
            </a:r>
          </a:p>
          <a:p>
            <a:pPr algn="ctr">
              <a:lnSpc>
                <a:spcPct val="120000"/>
              </a:lnSpc>
              <a:spcAft>
                <a:spcPts val="1200"/>
              </a:spcAft>
            </a:pPr>
            <a:endParaRPr lang="en-US" dirty="0">
              <a:solidFill>
                <a:schemeClr val="bg1"/>
              </a:solidFill>
              <a:latin typeface="Cambria"/>
              <a:cs typeface="Cambria"/>
            </a:endParaRPr>
          </a:p>
          <a:p>
            <a:pPr algn="ctr">
              <a:lnSpc>
                <a:spcPct val="120000"/>
              </a:lnSpc>
              <a:spcAft>
                <a:spcPts val="1200"/>
              </a:spcAft>
            </a:pPr>
            <a:r>
              <a:rPr lang="en-US" i="1" dirty="0">
                <a:solidFill>
                  <a:schemeClr val="bg1"/>
                </a:solidFill>
                <a:latin typeface="Cambria"/>
                <a:cs typeface="Cambria"/>
              </a:rPr>
              <a:t>Jeff Beem-</a:t>
            </a:r>
            <a:r>
              <a:rPr lang="en-US" i="1" dirty="0" smtClean="0">
                <a:solidFill>
                  <a:schemeClr val="bg1"/>
                </a:solidFill>
                <a:latin typeface="Cambria"/>
                <a:cs typeface="Cambria"/>
              </a:rPr>
              <a:t>Miller</a:t>
            </a:r>
            <a:endParaRPr lang="en-US" i="1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30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7006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65803" y="565868"/>
            <a:ext cx="7620000" cy="118494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smtClean="0">
                <a:latin typeface="Cambria"/>
                <a:cs typeface="Cambria"/>
              </a:rPr>
              <a:t>Conceptual plot (2)</a:t>
            </a:r>
          </a:p>
          <a:p>
            <a:pPr marL="285750" indent="-285750">
              <a:buFont typeface="Arial"/>
              <a:buChar char="•"/>
            </a:pPr>
            <a:r>
              <a:rPr lang="en-US" sz="1600" i="1" dirty="0" smtClean="0">
                <a:latin typeface="Cambria"/>
                <a:cs typeface="Cambria"/>
              </a:rPr>
              <a:t>Inset shows potential shifts in </a:t>
            </a:r>
            <a:r>
              <a:rPr lang="en-US" sz="1600" i="1" baseline="30000" dirty="0">
                <a:latin typeface="Cambria"/>
                <a:cs typeface="Cambria"/>
              </a:rPr>
              <a:t>14</a:t>
            </a:r>
            <a:r>
              <a:rPr lang="en-US" sz="1600" i="1" dirty="0">
                <a:latin typeface="Cambria"/>
                <a:cs typeface="Cambria"/>
              </a:rPr>
              <a:t>C-CO</a:t>
            </a:r>
            <a:r>
              <a:rPr lang="en-US" sz="1600" i="1" baseline="-25000" dirty="0">
                <a:latin typeface="Cambria"/>
                <a:cs typeface="Cambria"/>
              </a:rPr>
              <a:t>2</a:t>
            </a:r>
            <a:r>
              <a:rPr lang="en-US" sz="1600" i="1" dirty="0">
                <a:latin typeface="Cambria"/>
                <a:cs typeface="Cambria"/>
              </a:rPr>
              <a:t> </a:t>
            </a:r>
            <a:r>
              <a:rPr lang="en-US" sz="1600" i="1" dirty="0" smtClean="0">
                <a:latin typeface="Cambria"/>
                <a:cs typeface="Cambria"/>
              </a:rPr>
              <a:t>in response to treatment (relative </a:t>
            </a:r>
            <a:r>
              <a:rPr lang="en-US" sz="1600" i="1" dirty="0">
                <a:latin typeface="Cambria"/>
                <a:cs typeface="Cambria"/>
              </a:rPr>
              <a:t>to </a:t>
            </a:r>
            <a:r>
              <a:rPr lang="en-US" sz="1600" i="1" dirty="0" smtClean="0">
                <a:latin typeface="Cambria"/>
                <a:cs typeface="Cambria"/>
              </a:rPr>
              <a:t>control)</a:t>
            </a:r>
          </a:p>
          <a:p>
            <a:pPr marL="285750" indent="-285750">
              <a:buFont typeface="Arial"/>
              <a:buChar char="•"/>
            </a:pPr>
            <a:r>
              <a:rPr lang="en-US" sz="1600" i="1" dirty="0">
                <a:latin typeface="Cambria"/>
                <a:cs typeface="Cambria"/>
              </a:rPr>
              <a:t>D</a:t>
            </a:r>
            <a:r>
              <a:rPr lang="en-US" sz="1600" i="1" dirty="0" smtClean="0">
                <a:latin typeface="Cambria"/>
                <a:cs typeface="Cambria"/>
              </a:rPr>
              <a:t>irection of shift implies changes in the relative </a:t>
            </a:r>
            <a:r>
              <a:rPr lang="en-US" sz="1600" i="1" dirty="0">
                <a:latin typeface="Cambria"/>
                <a:cs typeface="Cambria"/>
              </a:rPr>
              <a:t>contribution of </a:t>
            </a:r>
            <a:r>
              <a:rPr lang="en-US" sz="1600" i="1" dirty="0" smtClean="0">
                <a:latin typeface="Cambria"/>
                <a:cs typeface="Cambria"/>
              </a:rPr>
              <a:t>soil </a:t>
            </a:r>
            <a:r>
              <a:rPr lang="en-US" sz="1600" i="1" dirty="0">
                <a:latin typeface="Cambria"/>
                <a:cs typeface="Cambria"/>
              </a:rPr>
              <a:t>C </a:t>
            </a:r>
            <a:r>
              <a:rPr lang="en-US" sz="1600" i="1" dirty="0" smtClean="0">
                <a:latin typeface="Cambria"/>
                <a:cs typeface="Cambria"/>
              </a:rPr>
              <a:t>pools with different intrinsic cycling rates (e.g. “fast” or “slow”) to respiration</a:t>
            </a:r>
            <a:endParaRPr lang="en-US" sz="1600" i="1" dirty="0">
              <a:latin typeface="Cambria"/>
              <a:cs typeface="Cambr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866" y="1899447"/>
            <a:ext cx="3175000" cy="254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254970" y="3307872"/>
            <a:ext cx="1553330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rial"/>
                <a:cs typeface="Arial"/>
              </a:rPr>
              <a:t>pool (modeled)</a:t>
            </a:r>
            <a:endParaRPr lang="en-US" sz="1600" dirty="0">
              <a:latin typeface="Arial"/>
              <a:cs typeface="Arial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254970" y="1899447"/>
            <a:ext cx="2449999" cy="1174393"/>
            <a:chOff x="6325525" y="1899447"/>
            <a:chExt cx="2449999" cy="1174393"/>
          </a:xfrm>
        </p:grpSpPr>
        <p:grpSp>
          <p:nvGrpSpPr>
            <p:cNvPr id="22" name="Group 21"/>
            <p:cNvGrpSpPr/>
            <p:nvPr/>
          </p:nvGrpSpPr>
          <p:grpSpPr>
            <a:xfrm>
              <a:off x="6325525" y="1899447"/>
              <a:ext cx="2449999" cy="1174393"/>
              <a:chOff x="6734747" y="1946109"/>
              <a:chExt cx="2449999" cy="1174393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6901617" y="2148413"/>
                <a:ext cx="34629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600" dirty="0" smtClean="0">
                    <a:solidFill>
                      <a:srgbClr val="FBB325"/>
                    </a:solidFill>
                    <a:latin typeface="Arial"/>
                    <a:cs typeface="Arial"/>
                  </a:rPr>
                  <a:t>•</a:t>
                </a:r>
                <a:endParaRPr lang="en-US" sz="3600" dirty="0">
                  <a:solidFill>
                    <a:srgbClr val="FBB325"/>
                  </a:solidFill>
                  <a:latin typeface="Arial"/>
                  <a:cs typeface="Arial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6734747" y="1946109"/>
                <a:ext cx="22487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Arial"/>
                    <a:cs typeface="Arial"/>
                  </a:rPr>
                  <a:t>respiration (measured)</a:t>
                </a:r>
                <a:endParaRPr lang="en-US" sz="1600" dirty="0">
                  <a:latin typeface="Arial"/>
                  <a:cs typeface="Arial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7169651" y="2331838"/>
                <a:ext cx="64655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control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7169651" y="2580615"/>
                <a:ext cx="201509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greater slow C contribution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169651" y="2843503"/>
                <a:ext cx="195528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Arial"/>
                    <a:cs typeface="Arial"/>
                  </a:rPr>
                  <a:t>greater fast C contribution</a:t>
                </a:r>
                <a:endParaRPr lang="en-US" sz="1200" dirty="0">
                  <a:latin typeface="Arial"/>
                  <a:cs typeface="Arial"/>
                </a:endParaRPr>
              </a:p>
            </p:txBody>
          </p:sp>
        </p:grpSp>
        <p:sp>
          <p:nvSpPr>
            <p:cNvPr id="7" name="Isosceles Triangle 6"/>
            <p:cNvSpPr/>
            <p:nvPr/>
          </p:nvSpPr>
          <p:spPr>
            <a:xfrm>
              <a:off x="6599148" y="2862175"/>
              <a:ext cx="137160" cy="137160"/>
            </a:xfrm>
            <a:prstGeom prst="triangle">
              <a:avLst/>
            </a:prstGeom>
            <a:noFill/>
            <a:ln w="31750">
              <a:solidFill>
                <a:srgbClr val="FBB3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Isosceles Triangle 27"/>
          <p:cNvSpPr/>
          <p:nvPr/>
        </p:nvSpPr>
        <p:spPr>
          <a:xfrm>
            <a:off x="5565899" y="3413002"/>
            <a:ext cx="109728" cy="109728"/>
          </a:xfrm>
          <a:prstGeom prst="triangle">
            <a:avLst/>
          </a:prstGeom>
          <a:noFill/>
          <a:ln w="31750">
            <a:solidFill>
              <a:srgbClr val="FBB32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/>
          <p:cNvSpPr/>
          <p:nvPr/>
        </p:nvSpPr>
        <p:spPr>
          <a:xfrm>
            <a:off x="3756870" y="2132868"/>
            <a:ext cx="109728" cy="109728"/>
          </a:xfrm>
          <a:prstGeom prst="triangle">
            <a:avLst/>
          </a:prstGeom>
          <a:noFill/>
          <a:ln w="31750">
            <a:solidFill>
              <a:srgbClr val="FBB32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646076" y="2407844"/>
            <a:ext cx="307797" cy="338554"/>
            <a:chOff x="3633376" y="2706294"/>
            <a:chExt cx="307797" cy="338554"/>
          </a:xfrm>
        </p:grpSpPr>
        <p:sp>
          <p:nvSpPr>
            <p:cNvPr id="49" name="TextBox 48"/>
            <p:cNvSpPr txBox="1"/>
            <p:nvPr/>
          </p:nvSpPr>
          <p:spPr>
            <a:xfrm>
              <a:off x="3633376" y="2706294"/>
              <a:ext cx="307797" cy="338554"/>
            </a:xfrm>
            <a:prstGeom prst="rect">
              <a:avLst/>
            </a:prstGeom>
            <a:noFill/>
            <a:scene3d>
              <a:camera prst="orthographicFront">
                <a:rot lat="0" lon="0" rev="27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BB325"/>
                  </a:solidFill>
                  <a:latin typeface="Courier"/>
                  <a:cs typeface="Courier"/>
                </a:rPr>
                <a:t>+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744170" y="2839182"/>
              <a:ext cx="109728" cy="109728"/>
            </a:xfrm>
            <a:prstGeom prst="rect">
              <a:avLst/>
            </a:prstGeom>
            <a:noFill/>
            <a:ln w="25400">
              <a:solidFill>
                <a:srgbClr val="FBB3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62800" y="2962968"/>
            <a:ext cx="307797" cy="338554"/>
            <a:chOff x="3633376" y="2706294"/>
            <a:chExt cx="307797" cy="338554"/>
          </a:xfrm>
        </p:grpSpPr>
        <p:sp>
          <p:nvSpPr>
            <p:cNvPr id="30" name="TextBox 29"/>
            <p:cNvSpPr txBox="1"/>
            <p:nvPr/>
          </p:nvSpPr>
          <p:spPr>
            <a:xfrm>
              <a:off x="3633376" y="2706294"/>
              <a:ext cx="307797" cy="338554"/>
            </a:xfrm>
            <a:prstGeom prst="rect">
              <a:avLst/>
            </a:prstGeom>
            <a:noFill/>
            <a:scene3d>
              <a:camera prst="orthographicFront">
                <a:rot lat="0" lon="0" rev="27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BB325"/>
                  </a:solidFill>
                  <a:latin typeface="Courier"/>
                  <a:cs typeface="Courier"/>
                </a:rPr>
                <a:t>+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744170" y="2839182"/>
              <a:ext cx="109728" cy="109728"/>
            </a:xfrm>
            <a:prstGeom prst="rect">
              <a:avLst/>
            </a:prstGeom>
            <a:noFill/>
            <a:ln w="25400">
              <a:solidFill>
                <a:srgbClr val="FBB3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427621" y="2509332"/>
            <a:ext cx="307797" cy="338554"/>
            <a:chOff x="3633376" y="2706294"/>
            <a:chExt cx="307797" cy="338554"/>
          </a:xfrm>
        </p:grpSpPr>
        <p:sp>
          <p:nvSpPr>
            <p:cNvPr id="36" name="TextBox 35"/>
            <p:cNvSpPr txBox="1"/>
            <p:nvPr/>
          </p:nvSpPr>
          <p:spPr>
            <a:xfrm>
              <a:off x="3633376" y="2706294"/>
              <a:ext cx="307797" cy="338554"/>
            </a:xfrm>
            <a:prstGeom prst="rect">
              <a:avLst/>
            </a:prstGeom>
            <a:noFill/>
            <a:scene3d>
              <a:camera prst="orthographicFront">
                <a:rot lat="0" lon="0" rev="27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BB325"/>
                  </a:solidFill>
                  <a:latin typeface="Courier"/>
                  <a:cs typeface="Courier"/>
                </a:rPr>
                <a:t>+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744170" y="2839182"/>
              <a:ext cx="109728" cy="109728"/>
            </a:xfrm>
            <a:prstGeom prst="rect">
              <a:avLst/>
            </a:prstGeom>
            <a:noFill/>
            <a:ln w="25400">
              <a:solidFill>
                <a:srgbClr val="FBB32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3"/>
          <a:srcRect l="30003" t="44925" r="54036" b="39596"/>
          <a:stretch/>
        </p:blipFill>
        <p:spPr>
          <a:xfrm>
            <a:off x="2286000" y="4069080"/>
            <a:ext cx="1216152" cy="78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22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803" y="565868"/>
            <a:ext cx="402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smtClean="0">
                <a:latin typeface="Cambria"/>
                <a:cs typeface="Cambria"/>
              </a:rPr>
              <a:t>Treatment effect on respiration rate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8143"/>
            <a:ext cx="9144000" cy="564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69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803" y="565868"/>
            <a:ext cx="742249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latin typeface="Cambria"/>
                <a:cs typeface="Cambria"/>
              </a:rPr>
              <a:t>R</a:t>
            </a:r>
            <a:r>
              <a:rPr lang="en-US" b="1" dirty="0" smtClean="0">
                <a:latin typeface="Cambria"/>
                <a:cs typeface="Cambria"/>
              </a:rPr>
              <a:t>ewetting pulse versus equilibrium respiration ∆</a:t>
            </a:r>
            <a:r>
              <a:rPr lang="en-US" b="1" baseline="30000" dirty="0" smtClean="0">
                <a:latin typeface="Cambria"/>
                <a:cs typeface="Cambria"/>
              </a:rPr>
              <a:t>14</a:t>
            </a:r>
            <a:r>
              <a:rPr lang="en-US" b="1" dirty="0" smtClean="0">
                <a:latin typeface="Cambria"/>
                <a:cs typeface="Cambria"/>
              </a:rPr>
              <a:t>C-CO</a:t>
            </a:r>
            <a:r>
              <a:rPr lang="en-US" b="1" baseline="-25000" dirty="0" smtClean="0">
                <a:latin typeface="Cambria"/>
                <a:cs typeface="Cambria"/>
              </a:rPr>
              <a:t>2</a:t>
            </a:r>
            <a:r>
              <a:rPr lang="en-US" b="1" dirty="0" smtClean="0">
                <a:latin typeface="Cambria"/>
                <a:cs typeface="Cambria"/>
              </a:rPr>
              <a:t> 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latin typeface="Cambria"/>
                <a:cs typeface="Cambria"/>
              </a:rPr>
              <a:t>(by fraction (‰) of soil C pool respired</a:t>
            </a:r>
            <a:r>
              <a:rPr lang="en-US" dirty="0">
                <a:latin typeface="Cambria"/>
                <a:cs typeface="Cambria"/>
              </a:rPr>
              <a:t>)</a:t>
            </a:r>
            <a:endParaRPr lang="en-US" dirty="0" smtClean="0">
              <a:latin typeface="Cambria"/>
              <a:cs typeface="Cambria"/>
            </a:endParaRPr>
          </a:p>
          <a:p>
            <a:pPr marL="285750" lvl="0" indent="-285750">
              <a:buFont typeface="Arial"/>
              <a:buChar char="•"/>
            </a:pPr>
            <a:r>
              <a:rPr lang="en-US" sz="1400" dirty="0" smtClean="0">
                <a:solidFill>
                  <a:prstClr val="black"/>
                </a:solidFill>
                <a:latin typeface="Cambria"/>
                <a:cs typeface="Cambria"/>
              </a:rPr>
              <a:t>No trend in ∆</a:t>
            </a:r>
            <a:r>
              <a:rPr lang="en-US" sz="1400" baseline="30000" dirty="0">
                <a:solidFill>
                  <a:prstClr val="black"/>
                </a:solidFill>
                <a:latin typeface="Cambria"/>
                <a:cs typeface="Cambria"/>
              </a:rPr>
              <a:t>14</a:t>
            </a:r>
            <a:r>
              <a:rPr lang="en-US" sz="1400" dirty="0">
                <a:solidFill>
                  <a:prstClr val="black"/>
                </a:solidFill>
                <a:latin typeface="Cambria"/>
                <a:cs typeface="Cambria"/>
              </a:rPr>
              <a:t>C-CO</a:t>
            </a:r>
            <a:r>
              <a:rPr lang="en-US" sz="1400" baseline="-25000" dirty="0">
                <a:solidFill>
                  <a:prstClr val="black"/>
                </a:solidFill>
                <a:latin typeface="Cambria"/>
                <a:cs typeface="Cambria"/>
              </a:rPr>
              <a:t>2</a:t>
            </a:r>
            <a:r>
              <a:rPr lang="en-US" sz="1400" dirty="0">
                <a:solidFill>
                  <a:prstClr val="black"/>
                </a:solidFill>
                <a:latin typeface="Cambria"/>
                <a:cs typeface="Cambria"/>
              </a:rPr>
              <a:t> with increasing </a:t>
            </a:r>
            <a:r>
              <a:rPr lang="en-US" sz="1400" dirty="0" smtClean="0">
                <a:solidFill>
                  <a:prstClr val="black"/>
                </a:solidFill>
                <a:latin typeface="Cambria"/>
                <a:cs typeface="Cambria"/>
              </a:rPr>
              <a:t>respiration for forests or grasslands in 2011, nor forests in 2019; increasing trend for grassland 2019 except HEG10 (decline---slower C </a:t>
            </a:r>
            <a:r>
              <a:rPr lang="en-US" sz="1400" dirty="0" err="1" smtClean="0">
                <a:solidFill>
                  <a:prstClr val="black"/>
                </a:solidFill>
                <a:latin typeface="Cambria"/>
                <a:cs typeface="Cambria"/>
              </a:rPr>
              <a:t>dyn</a:t>
            </a:r>
            <a:r>
              <a:rPr lang="en-US" sz="1400" dirty="0" smtClean="0">
                <a:solidFill>
                  <a:prstClr val="black"/>
                </a:solidFill>
                <a:latin typeface="Cambria"/>
                <a:cs typeface="Cambria"/>
              </a:rPr>
              <a:t>)</a:t>
            </a:r>
            <a:endParaRPr lang="en-US" sz="1400" dirty="0">
              <a:solidFill>
                <a:prstClr val="black"/>
              </a:solidFill>
              <a:latin typeface="Cambria"/>
              <a:cs typeface="Cambria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697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9144000" cy="571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65803" y="204230"/>
            <a:ext cx="6833607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smtClean="0">
                <a:latin typeface="Cambria"/>
                <a:cs typeface="Cambria"/>
              </a:rPr>
              <a:t>Shift in ∆</a:t>
            </a:r>
            <a:r>
              <a:rPr lang="en-US" b="1" baseline="30000" dirty="0" smtClean="0">
                <a:latin typeface="Cambria"/>
                <a:cs typeface="Cambria"/>
              </a:rPr>
              <a:t>14</a:t>
            </a:r>
            <a:r>
              <a:rPr lang="en-US" b="1" dirty="0" smtClean="0">
                <a:latin typeface="Cambria"/>
                <a:cs typeface="Cambria"/>
              </a:rPr>
              <a:t>C-CO</a:t>
            </a:r>
            <a:r>
              <a:rPr lang="en-US" b="1" baseline="-25000" dirty="0" smtClean="0">
                <a:latin typeface="Cambria"/>
                <a:cs typeface="Cambria"/>
              </a:rPr>
              <a:t>2</a:t>
            </a:r>
            <a:r>
              <a:rPr lang="en-US" b="1" dirty="0" smtClean="0">
                <a:latin typeface="Cambria"/>
                <a:cs typeface="Cambria"/>
              </a:rPr>
              <a:t> due to treatment, over time</a:t>
            </a:r>
          </a:p>
          <a:p>
            <a:pPr>
              <a:spcAft>
                <a:spcPts val="600"/>
              </a:spcAft>
            </a:pPr>
            <a:r>
              <a:rPr lang="en-US" i="1" dirty="0" smtClean="0">
                <a:latin typeface="Cambria"/>
                <a:cs typeface="Cambria"/>
              </a:rPr>
              <a:t>(both control and treatment samples, equilibrium respiration period from </a:t>
            </a:r>
            <a:r>
              <a:rPr lang="en-US" i="1" dirty="0" smtClean="0">
                <a:solidFill>
                  <a:srgbClr val="FF0000"/>
                </a:solidFill>
                <a:latin typeface="Cambria"/>
                <a:cs typeface="Cambria"/>
              </a:rPr>
              <a:t>2011 and 2019)</a:t>
            </a:r>
          </a:p>
        </p:txBody>
      </p:sp>
    </p:spTree>
    <p:extLst>
      <p:ext uri="{BB962C8B-B14F-4D97-AF65-F5344CB8AC3E}">
        <p14:creationId xmlns:p14="http://schemas.microsoft.com/office/powerpoint/2010/main" val="4022592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ll_arcin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1993900"/>
            <a:ext cx="7315200" cy="457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IV. Results: Experiment 2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53930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Before and after archiving, all samples (∆</a:t>
            </a:r>
            <a:r>
              <a:rPr lang="en-US" b="1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C ‰)</a:t>
            </a:r>
            <a:endParaRPr lang="en-US" b="1" baseline="-25000" dirty="0" smtClean="0">
              <a:solidFill>
                <a:srgbClr val="371A07"/>
              </a:solidFill>
              <a:latin typeface="Cambria"/>
              <a:cs typeface="Cambri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43550" y="1555858"/>
            <a:ext cx="1700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Cambria"/>
                <a:cs typeface="Cambria"/>
              </a:rPr>
              <a:t>R</a:t>
            </a:r>
            <a:r>
              <a:rPr lang="en-US" sz="1600" baseline="30000" dirty="0" smtClean="0">
                <a:latin typeface="Cambria"/>
                <a:cs typeface="Cambria"/>
              </a:rPr>
              <a:t>2</a:t>
            </a:r>
            <a:r>
              <a:rPr lang="en-US" sz="1600" dirty="0" smtClean="0">
                <a:latin typeface="Cambria"/>
                <a:cs typeface="Cambria"/>
              </a:rPr>
              <a:t> = 0.93</a:t>
            </a:r>
          </a:p>
          <a:p>
            <a:pPr algn="ctr"/>
            <a:r>
              <a:rPr lang="en-US" sz="1600" dirty="0" smtClean="0">
                <a:latin typeface="Cambria"/>
                <a:cs typeface="Cambria"/>
              </a:rPr>
              <a:t>y = 0.59 + 0.84x</a:t>
            </a:r>
          </a:p>
          <a:p>
            <a:pPr algn="ctr"/>
            <a:r>
              <a:rPr lang="en-US" sz="1600" i="1" dirty="0" smtClean="0">
                <a:latin typeface="Cambria"/>
                <a:cs typeface="Cambria"/>
              </a:rPr>
              <a:t>p</a:t>
            </a:r>
            <a:r>
              <a:rPr lang="en-US" sz="1600" dirty="0" smtClean="0">
                <a:latin typeface="Cambria"/>
                <a:cs typeface="Cambria"/>
              </a:rPr>
              <a:t> &lt; 0.0001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51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me_dif14c_arcin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2057400"/>
            <a:ext cx="7315200" cy="457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IV. Results: Experiment 2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53930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Duration of storage, all samples (∆</a:t>
            </a:r>
            <a:r>
              <a:rPr lang="en-US" b="1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C ‰)</a:t>
            </a:r>
            <a:endParaRPr lang="en-US" b="1" baseline="-25000" dirty="0" smtClean="0">
              <a:solidFill>
                <a:srgbClr val="371A07"/>
              </a:solidFill>
              <a:latin typeface="Cambria"/>
              <a:cs typeface="Cambri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7001" y="3573081"/>
            <a:ext cx="1320800" cy="112646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1200"/>
              </a:spcAft>
            </a:pPr>
            <a:r>
              <a:rPr lang="en-US" b="1" i="1" dirty="0" err="1" smtClean="0">
                <a:solidFill>
                  <a:srgbClr val="371A07"/>
                </a:solidFill>
                <a:latin typeface="Cambria"/>
                <a:cs typeface="Cambria"/>
              </a:rPr>
              <a:t>t</a:t>
            </a:r>
            <a:r>
              <a:rPr lang="en-US" b="1" i="1" baseline="-25000" dirty="0" err="1" smtClean="0">
                <a:solidFill>
                  <a:srgbClr val="371A07"/>
                </a:solidFill>
                <a:latin typeface="Cambria"/>
                <a:cs typeface="Cambria"/>
              </a:rPr>
              <a:t>final</a:t>
            </a:r>
            <a:r>
              <a:rPr lang="en-US" b="1" i="1" baseline="-25000" dirty="0" smtClean="0">
                <a:solidFill>
                  <a:srgbClr val="371A07"/>
                </a:solidFill>
                <a:latin typeface="Cambria"/>
                <a:cs typeface="Cambria"/>
              </a:rPr>
              <a:t> </a:t>
            </a:r>
            <a:r>
              <a:rPr lang="en-US" b="1" i="1" dirty="0" smtClean="0">
                <a:solidFill>
                  <a:srgbClr val="371A07"/>
                </a:solidFill>
                <a:latin typeface="Cambria"/>
                <a:cs typeface="Cambria"/>
              </a:rPr>
              <a:t>- </a:t>
            </a:r>
            <a:r>
              <a:rPr lang="en-US" b="1" i="1" dirty="0" err="1" smtClean="0">
                <a:solidFill>
                  <a:srgbClr val="371A07"/>
                </a:solidFill>
                <a:latin typeface="Cambria"/>
                <a:cs typeface="Cambria"/>
              </a:rPr>
              <a:t>t</a:t>
            </a:r>
            <a:r>
              <a:rPr lang="en-US" b="1" i="1" baseline="-25000" dirty="0" err="1" smtClean="0">
                <a:solidFill>
                  <a:srgbClr val="371A07"/>
                </a:solidFill>
                <a:latin typeface="Cambria"/>
                <a:cs typeface="Cambria"/>
              </a:rPr>
              <a:t>initial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 (∆</a:t>
            </a:r>
            <a:r>
              <a:rPr lang="en-US" b="1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C ‰)</a:t>
            </a:r>
          </a:p>
          <a:p>
            <a:pPr algn="ctr">
              <a:lnSpc>
                <a:spcPct val="120000"/>
              </a:lnSpc>
              <a:spcAft>
                <a:spcPts val="1200"/>
              </a:spcAft>
            </a:pPr>
            <a:endParaRPr lang="en-US" b="1" baseline="-25000" dirty="0" smtClean="0">
              <a:solidFill>
                <a:srgbClr val="371A07"/>
              </a:solidFill>
              <a:latin typeface="Cambria"/>
              <a:cs typeface="Cambr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308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803" y="204230"/>
            <a:ext cx="6833607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smtClean="0">
                <a:latin typeface="Cambria"/>
                <a:cs typeface="Cambria"/>
              </a:rPr>
              <a:t>Alternative plot: 1:1 line for pre</a:t>
            </a:r>
            <a:r>
              <a:rPr lang="en-US" b="1" dirty="0" smtClean="0">
                <a:latin typeface="Cambria"/>
                <a:cs typeface="Cambria"/>
              </a:rPr>
              <a:t>/equilibrium differences</a:t>
            </a:r>
            <a:endParaRPr lang="en-US" b="1" dirty="0" smtClean="0">
              <a:latin typeface="Cambria"/>
              <a:cs typeface="Cambria"/>
            </a:endParaRPr>
          </a:p>
          <a:p>
            <a:pPr>
              <a:spcAft>
                <a:spcPts val="600"/>
              </a:spcAft>
            </a:pPr>
            <a:r>
              <a:rPr lang="en-US" i="1" dirty="0" smtClean="0">
                <a:latin typeface="Cambria"/>
                <a:cs typeface="Cambria"/>
              </a:rPr>
              <a:t>(both control and treatment samples, equilibrium respiration period from </a:t>
            </a:r>
            <a:r>
              <a:rPr lang="en-US" i="1" dirty="0" smtClean="0">
                <a:solidFill>
                  <a:srgbClr val="FF0000"/>
                </a:solidFill>
                <a:latin typeface="Cambria"/>
                <a:cs typeface="Cambria"/>
              </a:rPr>
              <a:t>2011)</a:t>
            </a:r>
            <a:endParaRPr lang="en-US" i="1" dirty="0" smtClean="0">
              <a:solidFill>
                <a:srgbClr val="FF0000"/>
              </a:solidFill>
              <a:latin typeface="Cambria"/>
              <a:cs typeface="Cambr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689100"/>
            <a:ext cx="6811046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684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Verdana"/>
                <a:cs typeface="Verdana"/>
              </a:rPr>
              <a:t>I. Why radiocarbon </a:t>
            </a:r>
            <a:r>
              <a:rPr lang="en-US" sz="2200" b="1" dirty="0" smtClean="0">
                <a:solidFill>
                  <a:schemeClr val="bg1"/>
                </a:solidFill>
                <a:latin typeface="Verdana"/>
                <a:cs typeface="Verdana"/>
              </a:rPr>
              <a:t>incubations of archived soil? </a:t>
            </a:r>
            <a:endParaRPr lang="en-US" sz="22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1" y="1433176"/>
            <a:ext cx="3160255" cy="189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Why </a:t>
            </a:r>
            <a:r>
              <a:rPr lang="en-US" b="1" i="1" dirty="0" smtClean="0">
                <a:solidFill>
                  <a:srgbClr val="371A07"/>
                </a:solidFill>
                <a:latin typeface="Cambria"/>
                <a:cs typeface="Cambria"/>
              </a:rPr>
              <a:t>radiocarbon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 incubations?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>
                <a:solidFill>
                  <a:srgbClr val="371A07"/>
                </a:solidFill>
                <a:latin typeface="Cambria"/>
                <a:cs typeface="Cambria"/>
              </a:rPr>
              <a:t>F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ractionate soils in a biologically meaningful 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way</a:t>
            </a:r>
          </a:p>
        </p:txBody>
      </p:sp>
      <p:pic>
        <p:nvPicPr>
          <p:cNvPr id="27" name="Picture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286" y="4643711"/>
            <a:ext cx="1145559" cy="11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Rectangle 27"/>
          <p:cNvSpPr/>
          <p:nvPr/>
        </p:nvSpPr>
        <p:spPr bwMode="auto">
          <a:xfrm>
            <a:off x="3782356" y="5861830"/>
            <a:ext cx="4909252" cy="7225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b="1" dirty="0" smtClean="0">
                <a:solidFill>
                  <a:schemeClr val="tx1"/>
                </a:solidFill>
                <a:latin typeface="Cambria"/>
                <a:cs typeface="Cambria"/>
              </a:rPr>
              <a:t>Schematic of soil carbon model with pools characterized by different age distributions</a:t>
            </a:r>
            <a:endParaRPr lang="en-US" sz="1600" b="1" i="1" dirty="0">
              <a:solidFill>
                <a:schemeClr val="tx1"/>
              </a:solidFill>
              <a:latin typeface="Cambria"/>
              <a:cs typeface="Cambri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60999" y="1314866"/>
            <a:ext cx="2486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3429000" algn="l"/>
              </a:tabLst>
            </a:pPr>
            <a:r>
              <a:rPr lang="en-US" sz="2000" b="1" i="1" dirty="0" smtClean="0">
                <a:solidFill>
                  <a:srgbClr val="FD683F"/>
                </a:solidFill>
                <a:latin typeface="Cambria"/>
                <a:cs typeface="Cambria"/>
              </a:rPr>
              <a:t>heterotrophic respiration</a:t>
            </a:r>
            <a:endParaRPr lang="en-US" sz="2000" i="1" dirty="0" smtClean="0">
              <a:solidFill>
                <a:srgbClr val="FD683F"/>
              </a:solidFill>
              <a:latin typeface="Cambria"/>
              <a:cs typeface="Cambria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2868145" y="1441866"/>
            <a:ext cx="6105585" cy="4419964"/>
            <a:chOff x="3138980" y="1604313"/>
            <a:chExt cx="6105585" cy="4419964"/>
          </a:xfrm>
        </p:grpSpPr>
        <p:pic>
          <p:nvPicPr>
            <p:cNvPr id="31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0209" y="1604313"/>
              <a:ext cx="1410610" cy="8980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3778452" y="2887030"/>
              <a:ext cx="5466113" cy="3137247"/>
            </a:xfrm>
            <a:prstGeom prst="rect">
              <a:avLst/>
            </a:prstGeom>
            <a:solidFill>
              <a:srgbClr val="66C2C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366206" y="4347472"/>
              <a:ext cx="1057957" cy="9736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011099" y="5158829"/>
              <a:ext cx="1951344" cy="6490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5" name="Rectangle 34"/>
            <p:cNvSpPr/>
            <p:nvPr/>
          </p:nvSpPr>
          <p:spPr bwMode="auto">
            <a:xfrm rot="2697563">
              <a:off x="6014428" y="3220932"/>
              <a:ext cx="1297483" cy="13339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cxnSp>
          <p:nvCxnSpPr>
            <p:cNvPr id="36" name="Straight Arrow Connector 35"/>
            <p:cNvCxnSpPr>
              <a:stCxn id="33" idx="3"/>
              <a:endCxn id="35" idx="2"/>
            </p:cNvCxnSpPr>
            <p:nvPr/>
          </p:nvCxnSpPr>
          <p:spPr>
            <a:xfrm flipV="1">
              <a:off x="5424163" y="4359869"/>
              <a:ext cx="780602" cy="474417"/>
            </a:xfrm>
            <a:prstGeom prst="straightConnector1">
              <a:avLst/>
            </a:prstGeom>
            <a:ln w="1270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35" idx="3"/>
            </p:cNvCxnSpPr>
            <p:nvPr/>
          </p:nvCxnSpPr>
          <p:spPr>
            <a:xfrm>
              <a:off x="7122224" y="4359201"/>
              <a:ext cx="300303" cy="799628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138980" y="5047212"/>
              <a:ext cx="1240024" cy="362988"/>
            </a:xfrm>
            <a:prstGeom prst="straightConnector1">
              <a:avLst/>
            </a:prstGeom>
            <a:ln w="1905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3" idx="0"/>
            </p:cNvCxnSpPr>
            <p:nvPr/>
          </p:nvCxnSpPr>
          <p:spPr>
            <a:xfrm flipV="1">
              <a:off x="4895184" y="2454306"/>
              <a:ext cx="1057957" cy="1893166"/>
            </a:xfrm>
            <a:prstGeom prst="straightConnector1">
              <a:avLst/>
            </a:prstGeom>
            <a:ln w="127000">
              <a:solidFill>
                <a:schemeClr val="tx1"/>
              </a:solidFill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H="1" flipV="1">
              <a:off x="7481303" y="2075673"/>
              <a:ext cx="999182" cy="30831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488150" y="4602997"/>
              <a:ext cx="8394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3429000" algn="l"/>
                </a:tabLst>
              </a:pPr>
              <a:r>
                <a:rPr lang="en-US" sz="2000" b="1" dirty="0" smtClean="0">
                  <a:solidFill>
                    <a:srgbClr val="FD683F"/>
                  </a:solidFill>
                  <a:latin typeface="Cambria"/>
                  <a:cs typeface="Cambria"/>
                </a:rPr>
                <a:t>YEAR</a:t>
              </a:r>
              <a:endParaRPr lang="en-US" sz="2000" dirty="0" smtClean="0">
                <a:solidFill>
                  <a:srgbClr val="FD683F"/>
                </a:solidFill>
                <a:latin typeface="Cambria"/>
                <a:cs typeface="Cambri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070148" y="3651354"/>
              <a:ext cx="12450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3429000" algn="l"/>
                </a:tabLst>
              </a:pPr>
              <a:r>
                <a:rPr lang="en-US" sz="2000" b="1" dirty="0" smtClean="0">
                  <a:solidFill>
                    <a:srgbClr val="FD683F"/>
                  </a:solidFill>
                  <a:latin typeface="Cambria"/>
                  <a:cs typeface="Cambria"/>
                </a:rPr>
                <a:t>DECADE</a:t>
              </a:r>
              <a:endParaRPr lang="en-US" sz="2000" dirty="0" smtClean="0">
                <a:solidFill>
                  <a:srgbClr val="FD683F"/>
                </a:solidFill>
                <a:latin typeface="Cambria"/>
                <a:cs typeface="Cambria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307045" y="5269305"/>
              <a:ext cx="14559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3429000" algn="l"/>
                </a:tabLst>
              </a:pPr>
              <a:r>
                <a:rPr lang="en-US" sz="2000" b="1" dirty="0" smtClean="0">
                  <a:solidFill>
                    <a:srgbClr val="FD683F"/>
                  </a:solidFill>
                  <a:latin typeface="Cambria"/>
                  <a:cs typeface="Cambria"/>
                </a:rPr>
                <a:t>CENTURY+</a:t>
              </a:r>
              <a:endParaRPr lang="en-US" sz="2000" dirty="0" smtClean="0">
                <a:solidFill>
                  <a:srgbClr val="FD683F"/>
                </a:solidFill>
                <a:latin typeface="Cambria"/>
                <a:cs typeface="Cambria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6655389" y="2430006"/>
              <a:ext cx="0" cy="534941"/>
            </a:xfrm>
            <a:prstGeom prst="straightConnector1">
              <a:avLst/>
            </a:prstGeom>
            <a:ln w="69850">
              <a:solidFill>
                <a:schemeClr val="tx1"/>
              </a:solidFill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/>
          <p:cNvSpPr txBox="1"/>
          <p:nvPr/>
        </p:nvSpPr>
        <p:spPr>
          <a:xfrm>
            <a:off x="347362" y="5831969"/>
            <a:ext cx="1991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429000" algn="l"/>
              </a:tabLst>
            </a:pPr>
            <a:r>
              <a:rPr lang="en-US" sz="2000" b="1" i="1" dirty="0" smtClean="0">
                <a:solidFill>
                  <a:srgbClr val="FD683F"/>
                </a:solidFill>
                <a:latin typeface="Cambria"/>
                <a:cs typeface="Cambria"/>
              </a:rPr>
              <a:t>litter, exudates</a:t>
            </a:r>
            <a:endParaRPr lang="en-US" sz="2000" i="1" dirty="0" smtClean="0">
              <a:solidFill>
                <a:srgbClr val="FD683F"/>
              </a:solidFill>
              <a:latin typeface="Cambria"/>
              <a:cs typeface="Cambria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612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Verdana"/>
                <a:cs typeface="Verdana"/>
              </a:rPr>
              <a:t>I. Why radiocarbon </a:t>
            </a:r>
            <a:r>
              <a:rPr lang="en-US" sz="2200" b="1" dirty="0" smtClean="0">
                <a:solidFill>
                  <a:schemeClr val="bg1"/>
                </a:solidFill>
                <a:latin typeface="Verdana"/>
                <a:cs typeface="Verdana"/>
              </a:rPr>
              <a:t>incubations of archived soil? </a:t>
            </a:r>
            <a:endParaRPr lang="en-US" sz="22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1" y="1433176"/>
            <a:ext cx="3160255" cy="189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Why 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incubate </a:t>
            </a:r>
            <a:r>
              <a:rPr lang="en-US" b="1" i="1" dirty="0" smtClean="0">
                <a:solidFill>
                  <a:srgbClr val="371A07"/>
                </a:solidFill>
                <a:latin typeface="Cambria"/>
                <a:cs typeface="Cambria"/>
              </a:rPr>
              <a:t>archived</a:t>
            </a: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 soils?</a:t>
            </a:r>
            <a:endParaRPr lang="en-US" b="1" dirty="0" smtClean="0">
              <a:solidFill>
                <a:srgbClr val="371A07"/>
              </a:solidFill>
              <a:latin typeface="Cambria"/>
              <a:cs typeface="Cambria"/>
            </a:endParaRP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Provide additional time point for improving model constraints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3</a:t>
            </a:fld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390" y="1892300"/>
            <a:ext cx="5766609" cy="384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45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Verdana"/>
                <a:cs typeface="Verdana"/>
              </a:rPr>
              <a:t>II. Questions &amp; hypotheses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4224638" cy="3382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Hypotheses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Drying/rewetting will lead to increased ∆</a:t>
            </a: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immediately following rewetting (pre-incubation), but will not affect </a:t>
            </a:r>
            <a:r>
              <a:rPr lang="en-US" dirty="0">
                <a:solidFill>
                  <a:srgbClr val="371A07"/>
                </a:solidFill>
                <a:latin typeface="Cambria"/>
                <a:cs typeface="Cambria"/>
              </a:rPr>
              <a:t>∆</a:t>
            </a: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 of the main incubation period.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+mj-lt"/>
              <a:buAutoNum type="arabicPeriod"/>
            </a:pPr>
            <a:r>
              <a:rPr lang="en-US" dirty="0">
                <a:solidFill>
                  <a:srgbClr val="371A07"/>
                </a:solidFill>
                <a:latin typeface="Cambria"/>
                <a:cs typeface="Cambria"/>
              </a:rPr>
              <a:t>Long-term storage will not affect the radiocarbon signature of heterotrophic respiration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.</a:t>
            </a:r>
            <a:endParaRPr lang="en-US" dirty="0">
              <a:solidFill>
                <a:srgbClr val="371A07"/>
              </a:solidFill>
              <a:latin typeface="Cambria"/>
              <a:cs typeface="Cambria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III. Methods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42246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Sample selection: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108664"/>
              </p:ext>
            </p:extLst>
          </p:nvPr>
        </p:nvGraphicFramePr>
        <p:xfrm>
          <a:off x="819150" y="2026761"/>
          <a:ext cx="7505700" cy="2870200"/>
        </p:xfrm>
        <a:graphic>
          <a:graphicData uri="http://schemas.openxmlformats.org/drawingml/2006/table">
            <a:tbl>
              <a:tblPr/>
              <a:tblGrid>
                <a:gridCol w="2603540"/>
                <a:gridCol w="1524595"/>
                <a:gridCol w="1852970"/>
                <a:gridCol w="1524595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Years Archived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Hainich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Schorfheide-Chorin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Musick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Shaver,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Duke Forest, NC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Tennessee Valley,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Walker Branch,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Harvard Forest, MA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47362" y="5103476"/>
            <a:ext cx="8288638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All samples previously incubated, </a:t>
            </a:r>
            <a:r>
              <a:rPr lang="en-US" baseline="30000" dirty="0" smtClean="0">
                <a:solidFill>
                  <a:srgbClr val="371A07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C-CO</a:t>
            </a:r>
            <a:r>
              <a:rPr lang="en-US" baseline="-25000" dirty="0" smtClean="0">
                <a:solidFill>
                  <a:srgbClr val="371A07"/>
                </a:solidFill>
                <a:latin typeface="Cambria"/>
                <a:cs typeface="Cambria"/>
              </a:rPr>
              <a:t>2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 measured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New incubations run on split of </a:t>
            </a:r>
            <a:r>
              <a:rPr lang="en-US" dirty="0">
                <a:solidFill>
                  <a:srgbClr val="371A07"/>
                </a:solidFill>
                <a:latin typeface="Cambria"/>
                <a:cs typeface="Cambria"/>
              </a:rPr>
              <a:t>archived sample 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(i.e. not </a:t>
            </a:r>
            <a:r>
              <a:rPr lang="en-US" dirty="0">
                <a:solidFill>
                  <a:srgbClr val="371A07"/>
                </a:solidFill>
                <a:latin typeface="Cambria"/>
                <a:cs typeface="Cambria"/>
              </a:rPr>
              <a:t>previously incubated</a:t>
            </a: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Samples with inorganic C excluded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371A07"/>
                </a:solidFill>
                <a:latin typeface="Cambria"/>
                <a:cs typeface="Cambria"/>
              </a:rPr>
              <a:t>9 grassland, 25 forest sites; range of C content and texture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07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694791"/>
              </p:ext>
            </p:extLst>
          </p:nvPr>
        </p:nvGraphicFramePr>
        <p:xfrm>
          <a:off x="819150" y="2026761"/>
          <a:ext cx="7505700" cy="2870200"/>
        </p:xfrm>
        <a:graphic>
          <a:graphicData uri="http://schemas.openxmlformats.org/drawingml/2006/table">
            <a:tbl>
              <a:tblPr/>
              <a:tblGrid>
                <a:gridCol w="2603540"/>
                <a:gridCol w="1524595"/>
                <a:gridCol w="1852970"/>
                <a:gridCol w="1524595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Years Archived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Hainich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Schorfheide-Chorin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Musick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Shaver,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Duke Forest, NC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Tennessee Valley,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Walker Branch,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Harvard Forest, MA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III. Methods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63709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Sample selection: </a:t>
            </a:r>
            <a:r>
              <a:rPr lang="en-US" b="1" dirty="0" smtClean="0">
                <a:solidFill>
                  <a:srgbClr val="8B4500"/>
                </a:solidFill>
                <a:latin typeface="Cambria"/>
                <a:cs typeface="Cambria"/>
              </a:rPr>
              <a:t>Experiment </a:t>
            </a:r>
            <a:r>
              <a:rPr lang="en-US" b="1" dirty="0">
                <a:solidFill>
                  <a:srgbClr val="8B4500"/>
                </a:solidFill>
                <a:latin typeface="Cambria"/>
                <a:cs typeface="Cambria"/>
              </a:rPr>
              <a:t>1</a:t>
            </a:r>
            <a:endParaRPr lang="en-US" b="1" dirty="0" smtClean="0">
              <a:solidFill>
                <a:srgbClr val="0000FF"/>
              </a:solidFill>
              <a:latin typeface="Cambria"/>
              <a:cs typeface="Cambri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7362" y="5103476"/>
            <a:ext cx="8288638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All samples previously incubated, </a:t>
            </a:r>
            <a:r>
              <a:rPr lang="en-US" baseline="30000" dirty="0" smtClean="0">
                <a:solidFill>
                  <a:srgbClr val="000000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C-CO</a:t>
            </a:r>
            <a:r>
              <a:rPr lang="en-US" baseline="-25000" dirty="0" smtClean="0">
                <a:solidFill>
                  <a:srgbClr val="000000"/>
                </a:solidFill>
                <a:latin typeface="Cambria"/>
                <a:cs typeface="Cambria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 measured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New incubations run on split of </a:t>
            </a:r>
            <a:r>
              <a:rPr lang="en-US" dirty="0">
                <a:solidFill>
                  <a:srgbClr val="000000"/>
                </a:solidFill>
                <a:latin typeface="Cambria"/>
                <a:cs typeface="Cambria"/>
              </a:rPr>
              <a:t>archived sample 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(i.e. not </a:t>
            </a:r>
            <a:r>
              <a:rPr lang="en-US" dirty="0">
                <a:solidFill>
                  <a:srgbClr val="000000"/>
                </a:solidFill>
                <a:latin typeface="Cambria"/>
                <a:cs typeface="Cambria"/>
              </a:rPr>
              <a:t>previously incubated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Samples with inorganic C excluded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9 grassland, 21 forest sites; range of C content and texture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16800" y="2286000"/>
            <a:ext cx="30166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819150" y="2324100"/>
            <a:ext cx="7505700" cy="585216"/>
          </a:xfrm>
          <a:prstGeom prst="rect">
            <a:avLst/>
          </a:prstGeom>
          <a:noFill/>
          <a:ln w="38100" cmpd="sng">
            <a:solidFill>
              <a:srgbClr val="8A440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1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25869"/>
              </p:ext>
            </p:extLst>
          </p:nvPr>
        </p:nvGraphicFramePr>
        <p:xfrm>
          <a:off x="819150" y="2026761"/>
          <a:ext cx="7505700" cy="2870200"/>
        </p:xfrm>
        <a:graphic>
          <a:graphicData uri="http://schemas.openxmlformats.org/drawingml/2006/table">
            <a:tbl>
              <a:tblPr/>
              <a:tblGrid>
                <a:gridCol w="2603540"/>
                <a:gridCol w="1524595"/>
                <a:gridCol w="1852970"/>
                <a:gridCol w="1524595"/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Site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Country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Years Archived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Hainich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Schorfheide-Chorin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Germany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Musick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Shaver, CA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Duke Forest, NC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Tennessee Valley,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Walker Branch, TN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Harvard Forest, MA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USA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III. Methods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63709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Sample selection: </a:t>
            </a:r>
            <a:r>
              <a:rPr lang="en-US" b="1" dirty="0" smtClean="0">
                <a:solidFill>
                  <a:srgbClr val="0000FF"/>
                </a:solidFill>
                <a:latin typeface="Cambria"/>
                <a:cs typeface="Cambria"/>
              </a:rPr>
              <a:t>Experiment 2</a:t>
            </a:r>
            <a:endParaRPr lang="en-US" b="1" dirty="0" smtClean="0">
              <a:solidFill>
                <a:srgbClr val="0000FF"/>
              </a:solidFill>
              <a:latin typeface="Cambria"/>
              <a:cs typeface="Cambri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7362" y="5103476"/>
            <a:ext cx="8288638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All samples previously incubated, </a:t>
            </a:r>
            <a:r>
              <a:rPr lang="en-US" baseline="30000" dirty="0" smtClean="0">
                <a:solidFill>
                  <a:srgbClr val="000000"/>
                </a:solidFill>
                <a:latin typeface="Cambria"/>
                <a:cs typeface="Cambria"/>
              </a:rPr>
              <a:t>14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C-CO</a:t>
            </a:r>
            <a:r>
              <a:rPr lang="en-US" baseline="-25000" dirty="0" smtClean="0">
                <a:solidFill>
                  <a:srgbClr val="000000"/>
                </a:solidFill>
                <a:latin typeface="Cambria"/>
                <a:cs typeface="Cambria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 measured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New incubations run on split of </a:t>
            </a:r>
            <a:r>
              <a:rPr lang="en-US" dirty="0">
                <a:solidFill>
                  <a:srgbClr val="000000"/>
                </a:solidFill>
                <a:latin typeface="Cambria"/>
                <a:cs typeface="Cambria"/>
              </a:rPr>
              <a:t>archived sample 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(i.e. not </a:t>
            </a:r>
            <a:r>
              <a:rPr lang="en-US" dirty="0">
                <a:solidFill>
                  <a:srgbClr val="000000"/>
                </a:solidFill>
                <a:latin typeface="Cambria"/>
                <a:cs typeface="Cambria"/>
              </a:rPr>
              <a:t>previously incubated</a:t>
            </a: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Samples with inorganic C excluded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9 grassland, 21 forest sites; range of C content and texture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16800" y="2286000"/>
            <a:ext cx="30166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7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19150" y="2324100"/>
            <a:ext cx="7505700" cy="293132"/>
          </a:xfrm>
          <a:prstGeom prst="rect">
            <a:avLst/>
          </a:prstGeom>
          <a:noFill/>
          <a:ln w="3810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61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III. Methods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42246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Experimental design:</a:t>
            </a:r>
            <a:endParaRPr lang="en-US" b="1" dirty="0" smtClean="0">
              <a:solidFill>
                <a:srgbClr val="8B4500"/>
              </a:solidFill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120900"/>
            <a:ext cx="7785100" cy="41021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69900" y="2362200"/>
            <a:ext cx="2197100" cy="1955800"/>
          </a:xfrm>
          <a:prstGeom prst="rect">
            <a:avLst/>
          </a:prstGeom>
          <a:noFill/>
          <a:ln w="28575" cmpd="sng">
            <a:solidFill>
              <a:srgbClr val="8A440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69900" y="4356100"/>
            <a:ext cx="2197100" cy="1955800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0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7362" y="293100"/>
            <a:ext cx="8445207" cy="629623"/>
          </a:xfrm>
          <a:prstGeom prst="rect">
            <a:avLst/>
          </a:prstGeom>
          <a:solidFill>
            <a:srgbClr val="3F5328"/>
          </a:solidFill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362" y="369092"/>
            <a:ext cx="8445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Verdana"/>
                <a:cs typeface="Verdana"/>
              </a:rPr>
              <a:t>III. Methods</a:t>
            </a:r>
            <a:endParaRPr lang="en-US" sz="2400" b="1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7362" y="1433176"/>
            <a:ext cx="42246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b="1" dirty="0" smtClean="0">
                <a:solidFill>
                  <a:srgbClr val="371A07"/>
                </a:solidFill>
                <a:latin typeface="Cambria"/>
                <a:cs typeface="Cambria"/>
              </a:rPr>
              <a:t>Experimental design:</a:t>
            </a:r>
            <a:endParaRPr lang="en-US" b="1" dirty="0" smtClean="0">
              <a:solidFill>
                <a:srgbClr val="8B4500"/>
              </a:solidFill>
              <a:latin typeface="Cambria"/>
              <a:cs typeface="Cambr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7769E-EE46-8540-8DA3-88FD1164CE48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2120900"/>
            <a:ext cx="77851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01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3968</TotalTime>
  <Words>985</Words>
  <Application>Microsoft Macintosh PowerPoint</Application>
  <PresentationFormat>On-screen Show (4:3)</PresentationFormat>
  <Paragraphs>255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MPI-BGC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Beem-Miller</dc:creator>
  <cp:lastModifiedBy>Jeff Beem-Miller</cp:lastModifiedBy>
  <cp:revision>24</cp:revision>
  <dcterms:created xsi:type="dcterms:W3CDTF">2020-03-25T14:54:51Z</dcterms:created>
  <dcterms:modified xsi:type="dcterms:W3CDTF">2020-04-22T16:25:20Z</dcterms:modified>
</cp:coreProperties>
</file>

<file path=docProps/thumbnail.jpeg>
</file>